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y="5143500" cx="9144000"/>
  <p:notesSz cx="6858000" cy="9144000"/>
  <p:embeddedFontLst>
    <p:embeddedFont>
      <p:font typeface="Tahoma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Jeremy Cohen"/>
  <p:cmAuthor clrIdx="1" id="1" initials="" lastIdx="3" name="Surya 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CDD167-C74C-483D-80B6-A895CE10481D}">
  <a:tblStyle styleId="{C6CDD167-C74C-483D-80B6-A895CE1048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Tahoma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0" Type="http://schemas.openxmlformats.org/officeDocument/2006/relationships/font" Target="fonts/Tahoma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9T10:10:01.523">
    <p:pos x="6000" y="0"/>
    <p:text>How is this different than attention? (self-attention vs attention in this example) 
Also, why "efficient"?</p:text>
  </p:cm>
  <p:cm authorId="1" idx="1" dt="2022-09-19T10:10:01.523">
    <p:pos x="6000" y="0"/>
    <p:text>A typo, copy paste error in the title card. Apologies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19T11:10:30.862">
    <p:pos x="240" y="495"/>
    <p:text>This YouTube channel is gold. Thanks for sharing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9-19T10:10:32.372">
    <p:pos x="1262" y="1384"/>
    <p:text>So these 2 are shown in the wrong order right?</p:text>
  </p:cm>
  <p:cm authorId="1" idx="2" dt="2022-09-19T10:10:32.372">
    <p:pos x="1262" y="1384"/>
    <p:text>Yes, my mistake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9-30T13:54:23.538">
    <p:pos x="6000" y="0"/>
    <p:text>Is this Overlap Patch Merging or Overlap Patch Embedding?</p:text>
  </p:cm>
  <p:cm authorId="0" idx="5" dt="2022-09-30T12:07:39.823">
    <p:pos x="6000" y="0"/>
    <p:text>And what would be the difference?</p:text>
  </p:cm>
  <p:cm authorId="0" idx="6" dt="2022-09-30T13:54:23.538">
    <p:pos x="6000" y="0"/>
    <p:text>Got it, embeddings is just the first time, and merging is after every transformer block before going to the next.
So I would guess the image represents embeddings, and merging would be on attention maps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9-19T10:12:00.618">
    <p:pos x="2828" y="723"/>
    <p:text>If I got this right, the total key is a cube of size 64x64x64 ?</p:text>
  </p:cm>
  <p:cm authorId="1" idx="3" dt="2022-09-19T10:12:00.618">
    <p:pos x="2828" y="723"/>
    <p:text>Nope, Here in this case, Key is 8 x 8 x 64, which is reshaped as 64 x 64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de2f99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de2f99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5b6ad58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5b6ad58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b6ad5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b6ad5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e1e9cb7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6e1e9cb7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5b6ad58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5b6ad58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b6ad58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5b6ad58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5b6ad5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5b6ad5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5b6ad5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5b6ad5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5b6ad58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5b6ad58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b6ad58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b6ad58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e1e9cb7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6e1e9cb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5b6ad58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5b6ad58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5b6ad58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5b6ad58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5b6ad5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5b6ad5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b6ad58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b6ad58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ede2f993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ede2f99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5b6ad58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5b6ad58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15030b1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15030b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e38307c46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e38307c46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e38307c46_40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e38307c46_40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e41352cd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e41352cd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ede2f993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ede2f993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41352cd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41352cd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e41352cd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e41352c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d477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d477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634d3ead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634d3ead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e41352c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3e41352c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e41352c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e41352c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6a0e11a4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6a0e11a4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6a0e11a41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6a0e11a4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eb9620d4d_7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eb9620d4d_7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2e5bf15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2e5bf15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3eb9620d4d_7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3eb9620d4d_7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eb9620d4d_7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eb9620d4d_7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e38307c4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e38307c4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3eb9620d4d_7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3eb9620d4d_7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e38307c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e38307c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e38307c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3e38307c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eb9620d4d_7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eb9620d4d_7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eb9620d4d_7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3eb9620d4d_7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e38307c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3e38307c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3e38307c4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3e38307c4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3e38307c4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3e38307c4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3e38307c4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3e38307c4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e38307c46_4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3e38307c46_4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fede2f9939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fede2f9939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fede2f9939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fede2f993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fede2f9939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fede2f9939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e41352cd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e41352cd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hyperlink" Target="https://towardsdatascience.com/a-basic-introduction-to-separable-convolutions-b99ec3102728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9" Type="http://schemas.openxmlformats.org/officeDocument/2006/relationships/hyperlink" Target="https://distill.pub/2016/deconv-checkerboard/" TargetMode="External"/><Relationship Id="rId5" Type="http://schemas.openxmlformats.org/officeDocument/2006/relationships/hyperlink" Target="https://arxiv.org/pdf/1603.07285.pdf" TargetMode="External"/><Relationship Id="rId6" Type="http://schemas.openxmlformats.org/officeDocument/2006/relationships/hyperlink" Target="https://www.youtube.com/watch?v=gmr18xg4wTg" TargetMode="External"/><Relationship Id="rId7" Type="http://schemas.openxmlformats.org/officeDocument/2006/relationships/hyperlink" Target="https://pytorch.org/docs/stable/generated/torch.nn.Upsample" TargetMode="External"/><Relationship Id="rId8" Type="http://schemas.openxmlformats.org/officeDocument/2006/relationships/hyperlink" Target="https://pytorch.org/docs/stable/generated/torch.nn.functional.interpolat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paperswithcode.com/dataset/cityscapes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arxiv.org/pdf/2006.1482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006.1482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4822.pdf" TargetMode="External"/><Relationship Id="rId4" Type="http://schemas.openxmlformats.org/officeDocument/2006/relationships/hyperlink" Target="https://smp.readthedocs.io/en/latest/losses.html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6" Type="http://schemas.openxmlformats.org/officeDocument/2006/relationships/hyperlink" Target="https://becominghuman.ai/investigating-focal-and-dice-loss-for-the-kaggle-2018-data-science-bowl-65fb9af4f36c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8" Type="http://schemas.openxmlformats.org/officeDocument/2006/relationships/hyperlink" Target="https://github.com/Hsuxu/Loss_ToolBox-PyTorc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istill.pub/2016/deconv-checkerboard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hyperlink" Target="https://arxiv.org/abs/1612.01105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s://arxiv.org/abs/1612.01105" TargetMode="External"/><Relationship Id="rId7" Type="http://schemas.openxmlformats.org/officeDocument/2006/relationships/hyperlink" Target="https://arxiv.org/abs/1612.0110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Relationship Id="rId15" Type="http://schemas.openxmlformats.org/officeDocument/2006/relationships/image" Target="../media/image41.png"/><Relationship Id="rId1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neryee-studio.medium.com/deep-understanding-tesla-fsd-part-1-hydranet-1b46106d57" TargetMode="External"/><Relationship Id="rId4" Type="http://schemas.openxmlformats.org/officeDocument/2006/relationships/image" Target="../media/image42.png"/><Relationship Id="rId5" Type="http://schemas.openxmlformats.org/officeDocument/2006/relationships/hyperlink" Target="https://arxiv.org/abs/1911.09070v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0z4FweCy4M" TargetMode="External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hyperlink" Target="https://arxiv.org/abs/1706.05587" TargetMode="External"/><Relationship Id="rId5" Type="http://schemas.openxmlformats.org/officeDocument/2006/relationships/hyperlink" Target="https://arxiv.org/abs/1706.0558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706.05587" TargetMode="External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1.xml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hyperlink" Target="http://nlp.seas.harvard.edu/annotated-transforme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2.xm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youtube.com/watch?v=0SmNEp4zTpc" TargetMode="External"/><Relationship Id="rId5" Type="http://schemas.openxmlformats.org/officeDocument/2006/relationships/hyperlink" Target="https://www.youtube.com/watch?v=mMa2PmYJlCo&amp;t=62s" TargetMode="External"/><Relationship Id="rId6" Type="http://schemas.openxmlformats.org/officeDocument/2006/relationships/hyperlink" Target="https://github.com/ashishpatel26/Andrew-NG-Notes/blob/master/andrewng-p-5-sequence-models.md" TargetMode="External"/><Relationship Id="rId7" Type="http://schemas.openxmlformats.org/officeDocument/2006/relationships/hyperlink" Target="https://www.geogebra.org/m/Yu6869By" TargetMode="External"/><Relationship Id="rId8" Type="http://schemas.openxmlformats.org/officeDocument/2006/relationships/hyperlink" Target="https://github.com/bentrevett/pytorch-seq2seq/blob/master/6%20-%20Attention%20is%20All%20You%20Need.ipynb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3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4.xml"/><Relationship Id="rId4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towardsdatascience.com/a-comprehensive-introduction-to-different-types-of-convolutions-in-deep-learning-669281e58215" TargetMode="External"/><Relationship Id="rId9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6" Type="http://schemas.openxmlformats.org/officeDocument/2006/relationships/hyperlink" Target="https://arxiv.org/abs/1603.07285" TargetMode="External"/><Relationship Id="rId7" Type="http://schemas.openxmlformats.org/officeDocument/2006/relationships/hyperlink" Target="https://arxiv.org/abs/1603.07285" TargetMode="External"/><Relationship Id="rId8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5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83.png"/><Relationship Id="rId9" Type="http://schemas.openxmlformats.org/officeDocument/2006/relationships/image" Target="../media/image81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82.png"/><Relationship Id="rId6" Type="http://schemas.openxmlformats.org/officeDocument/2006/relationships/hyperlink" Target="https://arxiv.org/abs/2105.15203" TargetMode="External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3" Type="http://schemas.openxmlformats.org/officeDocument/2006/relationships/image" Target="../media/image92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Relationship Id="rId15" Type="http://schemas.openxmlformats.org/officeDocument/2006/relationships/image" Target="../media/image96.png"/><Relationship Id="rId14" Type="http://schemas.openxmlformats.org/officeDocument/2006/relationships/image" Target="../media/image99.png"/><Relationship Id="rId16" Type="http://schemas.openxmlformats.org/officeDocument/2006/relationships/image" Target="../media/image93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8.png"/><Relationship Id="rId4" Type="http://schemas.openxmlformats.org/officeDocument/2006/relationships/hyperlink" Target="https://arxiv.org/abs/2109.03814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facebookresearch/dino" TargetMode="External"/><Relationship Id="rId4" Type="http://schemas.openxmlformats.org/officeDocument/2006/relationships/hyperlink" Target="https://www.youtube.com/watch?v=mMa2PmYJlCo&amp;t=58s" TargetMode="External"/><Relationship Id="rId9" Type="http://schemas.openxmlformats.org/officeDocument/2006/relationships/hyperlink" Target="https://github.com/facebookresearch/dino" TargetMode="External"/><Relationship Id="rId5" Type="http://schemas.openxmlformats.org/officeDocument/2006/relationships/hyperlink" Target="https://jacobgil.github.io/deeplearning/vision-transformer-explainability" TargetMode="External"/><Relationship Id="rId6" Type="http://schemas.openxmlformats.org/officeDocument/2006/relationships/hyperlink" Target="https://github.com/lucidrains/vit-pytorch" TargetMode="External"/><Relationship Id="rId7" Type="http://schemas.openxmlformats.org/officeDocument/2006/relationships/hyperlink" Target="https://github.com/hila-chefer/Transformer-Explainability" TargetMode="External"/><Relationship Id="rId8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2.png"/><Relationship Id="rId4" Type="http://schemas.openxmlformats.org/officeDocument/2006/relationships/image" Target="../media/image114.png"/><Relationship Id="rId5" Type="http://schemas.openxmlformats.org/officeDocument/2006/relationships/image" Target="../media/image10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fEVyfT-gLqQ&amp;t=81s" TargetMode="External"/></Relationships>
</file>

<file path=ppt/slides/_rels/slide59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zsef123/PointRend-PyTorc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yassouali/pytorch-segmentation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Relationship Id="rId5" Type="http://schemas.openxmlformats.org/officeDocument/2006/relationships/hyperlink" Target="https://github.com/meetps/pytorch-semseg" TargetMode="External"/><Relationship Id="rId6" Type="http://schemas.openxmlformats.org/officeDocument/2006/relationships/hyperlink" Target="https://github.com/SegmentationBLWX/sssegmentation" TargetMode="External"/><Relationship Id="rId7" Type="http://schemas.openxmlformats.org/officeDocument/2006/relationships/hyperlink" Target="https://github.com/AllentDan/LibtorchSegmentation" TargetMode="External"/><Relationship Id="rId8" Type="http://schemas.openxmlformats.org/officeDocument/2006/relationships/hyperlink" Target="https://github.com/open-mmlab/mmsegment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603.07285v1?hl=JA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12.01105" TargetMode="External"/><Relationship Id="rId10" Type="http://schemas.openxmlformats.org/officeDocument/2006/relationships/hyperlink" Target="https://arxiv.org/abs/2001.05566" TargetMode="External"/><Relationship Id="rId13" Type="http://schemas.openxmlformats.org/officeDocument/2006/relationships/hyperlink" Target="https://arxiv.org/abs/1706.03762" TargetMode="External"/><Relationship Id="rId12" Type="http://schemas.openxmlformats.org/officeDocument/2006/relationships/hyperlink" Target="https://arxiv.org/abs/2105.1520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pdf/1603.07285.pdf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5" Type="http://schemas.openxmlformats.org/officeDocument/2006/relationships/hyperlink" Target="https://arxiv.org/abs/1505.04597" TargetMode="External"/><Relationship Id="rId14" Type="http://schemas.openxmlformats.org/officeDocument/2006/relationships/hyperlink" Target="https://arxiv.org/abs/2101.01169" TargetMode="External"/><Relationship Id="rId17" Type="http://schemas.openxmlformats.org/officeDocument/2006/relationships/hyperlink" Target="https://arxiv.org/abs/1912.08193" TargetMode="External"/><Relationship Id="rId1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abs/1706.05587" TargetMode="External"/><Relationship Id="rId6" Type="http://schemas.openxmlformats.org/officeDocument/2006/relationships/hyperlink" Target="https://arxiv.org/abs/1802.02611" TargetMode="External"/><Relationship Id="rId7" Type="http://schemas.openxmlformats.org/officeDocument/2006/relationships/hyperlink" Target="https://arxiv.org/abs/1511.07122" TargetMode="External"/><Relationship Id="rId8" Type="http://schemas.openxmlformats.org/officeDocument/2006/relationships/hyperlink" Target="https://arxiv.org/abs/1411.4038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Relationship Id="rId6" Type="http://schemas.openxmlformats.org/officeDocument/2006/relationships/image" Target="../media/image1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5" Type="http://schemas.openxmlformats.org/officeDocument/2006/relationships/image" Target="../media/image105.png"/><Relationship Id="rId6" Type="http://schemas.openxmlformats.org/officeDocument/2006/relationships/image" Target="../media/image104.png"/><Relationship Id="rId7" Type="http://schemas.openxmlformats.org/officeDocument/2006/relationships/image" Target="../media/image1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Relationship Id="rId4" Type="http://schemas.openxmlformats.org/officeDocument/2006/relationships/image" Target="../media/image109.png"/><Relationship Id="rId5" Type="http://schemas.openxmlformats.org/officeDocument/2006/relationships/image" Target="../media/image111.png"/><Relationship Id="rId6" Type="http://schemas.openxmlformats.org/officeDocument/2006/relationships/image" Target="../media/image10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8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82.png"/><Relationship Id="rId6" Type="http://schemas.openxmlformats.org/officeDocument/2006/relationships/hyperlink" Target="https://arxiv.org/abs/2105.1520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b="1" sz="3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</a:t>
            </a: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datasets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-&gt; generally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imbalanced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Latest versions use resnet backbones (</a:t>
            </a: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b="1" sz="14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fmla="val 1270" name="adj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flipH="1" rot="10800000">
            <a:off x="1992799" y="721400"/>
            <a:ext cx="866700" cy="1920900"/>
          </a:xfrm>
          <a:prstGeom prst="bentConnector3">
            <a:avLst>
              <a:gd fmla="val 21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flipH="1" rot="10800000">
            <a:off x="1992799" y="1910900"/>
            <a:ext cx="770100" cy="731400"/>
          </a:xfrm>
          <a:prstGeom prst="bentConnector3">
            <a:avLst>
              <a:gd fmla="val 244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fmla="val 30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fmla="val 433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-scale objects and context resolving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b="1" i="1" lang="en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b="1"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b="1"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0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b="1" lang="en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ASPP </a:t>
            </a: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Conv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5" y="1292300"/>
            <a:ext cx="4098775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875" y="1361713"/>
            <a:ext cx="4456400" cy="2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6" y="1101350"/>
            <a:ext cx="6435993" cy="33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7"/>
          <p:cNvCxnSpPr/>
          <p:nvPr/>
        </p:nvCxnSpPr>
        <p:spPr>
          <a:xfrm flipH="1">
            <a:off x="1973950" y="1522200"/>
            <a:ext cx="3614400" cy="66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7"/>
          <p:cNvCxnSpPr/>
          <p:nvPr/>
        </p:nvCxnSpPr>
        <p:spPr>
          <a:xfrm flipH="1">
            <a:off x="3162450" y="1529150"/>
            <a:ext cx="2453700" cy="688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7"/>
          <p:cNvSpPr txBox="1"/>
          <p:nvPr/>
        </p:nvSpPr>
        <p:spPr>
          <a:xfrm>
            <a:off x="16612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w1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8284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w2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>
            <a:off x="4246850" y="1556950"/>
            <a:ext cx="1355400" cy="65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7"/>
          <p:cNvSpPr txBox="1"/>
          <p:nvPr/>
        </p:nvSpPr>
        <p:spPr>
          <a:xfrm>
            <a:off x="39400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w3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b="0" l="8704" r="9408" t="0"/>
          <a:stretch/>
        </p:blipFill>
        <p:spPr>
          <a:xfrm>
            <a:off x="149025" y="1200725"/>
            <a:ext cx="311064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75" y="264463"/>
            <a:ext cx="4456400" cy="230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549" y="2809254"/>
            <a:ext cx="4739200" cy="226694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type="title"/>
          </p:nvPr>
        </p:nvSpPr>
        <p:spPr>
          <a:xfrm>
            <a:off x="3629025" y="2692325"/>
            <a:ext cx="33564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with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3629025" y="55525"/>
            <a:ext cx="3450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without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Self Attention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5" y="1041550"/>
            <a:ext cx="3105345" cy="3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470" y="1175238"/>
            <a:ext cx="5112479" cy="33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Query, Key and Value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055575"/>
            <a:ext cx="1800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75" y="1021675"/>
            <a:ext cx="5675048" cy="2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51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418" name="Google Shape;418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51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422" name="Google Shape;422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51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426" name="Google Shape;426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51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3" name="Google Shape;433;p51"/>
          <p:cNvCxnSpPr>
            <a:stCxn id="416" idx="2"/>
            <a:endCxn id="418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4" name="Google Shape;434;p51"/>
          <p:cNvCxnSpPr>
            <a:stCxn id="416" idx="2"/>
            <a:endCxn id="419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5" name="Google Shape;435;p51"/>
          <p:cNvCxnSpPr>
            <a:stCxn id="416" idx="2"/>
            <a:endCxn id="420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6" name="Google Shape;436;p51"/>
          <p:cNvCxnSpPr>
            <a:stCxn id="416" idx="2"/>
            <a:endCxn id="422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7" name="Google Shape;437;p51"/>
          <p:cNvCxnSpPr>
            <a:stCxn id="416" idx="2"/>
            <a:endCxn id="423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8" name="Google Shape;438;p51"/>
          <p:cNvCxnSpPr>
            <a:stCxn id="416" idx="2"/>
            <a:endCxn id="424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1"/>
          <p:cNvCxnSpPr>
            <a:stCxn id="416" idx="2"/>
            <a:endCxn id="426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40" name="Google Shape;440;p51"/>
          <p:cNvCxnSpPr>
            <a:stCxn id="416" idx="2"/>
            <a:endCxn id="427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41" name="Google Shape;441;p51"/>
          <p:cNvCxnSpPr>
            <a:stCxn id="416" idx="2"/>
            <a:endCxn id="428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442" name="Google Shape;442;p51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43" name="Google Shape;443;p51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51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47" name="Google Shape;447;p51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1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53" name="Google Shape;453;p51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54" name="Google Shape;454;p51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57" name="Google Shape;457;p51"/>
          <p:cNvGraphicFramePr/>
          <p:nvPr/>
        </p:nvGraphicFramePr>
        <p:xfrm>
          <a:off x="45747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8" name="Google Shape;458;p51"/>
          <p:cNvGraphicFramePr/>
          <p:nvPr/>
        </p:nvGraphicFramePr>
        <p:xfrm>
          <a:off x="5955363" y="39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9" name="Google Shape;459;p51"/>
          <p:cNvGraphicFramePr/>
          <p:nvPr/>
        </p:nvGraphicFramePr>
        <p:xfrm>
          <a:off x="73360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0" name="Google Shape;4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Dot product attention intuition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7" name="Google Shape;467;p52"/>
          <p:cNvPicPr preferRelativeResize="0"/>
          <p:nvPr/>
        </p:nvPicPr>
        <p:blipFill rotWithShape="1">
          <a:blip r:embed="rId3">
            <a:alphaModFix/>
          </a:blip>
          <a:srcRect b="0" l="0" r="0" t="19348"/>
          <a:stretch/>
        </p:blipFill>
        <p:spPr>
          <a:xfrm>
            <a:off x="280000" y="1437175"/>
            <a:ext cx="858399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3" name="Google Shape;4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055574"/>
            <a:ext cx="2368575" cy="31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9" name="Google Shape;479;p54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220425" y="987050"/>
            <a:ext cx="8591600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5" name="Google Shape;485;p55"/>
          <p:cNvPicPr preferRelativeResize="0"/>
          <p:nvPr/>
        </p:nvPicPr>
        <p:blipFill rotWithShape="1">
          <a:blip r:embed="rId3">
            <a:alphaModFix/>
          </a:blip>
          <a:srcRect b="72102" l="25690" r="62203" t="12702"/>
          <a:stretch/>
        </p:blipFill>
        <p:spPr>
          <a:xfrm>
            <a:off x="5465725" y="939608"/>
            <a:ext cx="1837398" cy="115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 rotWithShape="1">
          <a:blip r:embed="rId3">
            <a:alphaModFix/>
          </a:blip>
          <a:srcRect b="72815" l="55392" r="32281" t="11988"/>
          <a:stretch/>
        </p:blipFill>
        <p:spPr>
          <a:xfrm>
            <a:off x="5465725" y="3639700"/>
            <a:ext cx="1837398" cy="11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 rotWithShape="1">
          <a:blip r:embed="rId3">
            <a:alphaModFix/>
          </a:blip>
          <a:srcRect b="74618" l="87674" r="0" t="11506"/>
          <a:stretch/>
        </p:blipFill>
        <p:spPr>
          <a:xfrm>
            <a:off x="5465719" y="2276817"/>
            <a:ext cx="1837407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425" y="1005424"/>
            <a:ext cx="2368575" cy="313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55"/>
          <p:cNvCxnSpPr>
            <a:endCxn id="486" idx="1"/>
          </p:cNvCxnSpPr>
          <p:nvPr/>
        </p:nvCxnSpPr>
        <p:spPr>
          <a:xfrm>
            <a:off x="4101325" y="3326420"/>
            <a:ext cx="1364400" cy="87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5"/>
          <p:cNvCxnSpPr>
            <a:endCxn id="487" idx="1"/>
          </p:cNvCxnSpPr>
          <p:nvPr/>
        </p:nvCxnSpPr>
        <p:spPr>
          <a:xfrm flipH="1" rot="10800000">
            <a:off x="4195819" y="2793579"/>
            <a:ext cx="1269900" cy="306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5"/>
          <p:cNvCxnSpPr>
            <a:endCxn id="485" idx="1"/>
          </p:cNvCxnSpPr>
          <p:nvPr/>
        </p:nvCxnSpPr>
        <p:spPr>
          <a:xfrm flipH="1" rot="10800000">
            <a:off x="4290325" y="1515867"/>
            <a:ext cx="1175400" cy="1366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55"/>
          <p:cNvSpPr txBox="1"/>
          <p:nvPr/>
        </p:nvSpPr>
        <p:spPr>
          <a:xfrm rot="-775790">
            <a:off x="4557931" y="2557622"/>
            <a:ext cx="715953" cy="400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head2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93" name="Google Shape;493;p55"/>
          <p:cNvSpPr txBox="1"/>
          <p:nvPr/>
        </p:nvSpPr>
        <p:spPr>
          <a:xfrm rot="-2897682">
            <a:off x="4548952" y="1707579"/>
            <a:ext cx="716069" cy="4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head1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4" name="Google Shape;494;p55"/>
          <p:cNvSpPr txBox="1"/>
          <p:nvPr/>
        </p:nvSpPr>
        <p:spPr>
          <a:xfrm rot="1919101">
            <a:off x="4520075" y="3366762"/>
            <a:ext cx="715880" cy="40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head3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 b="0" l="12342" r="0" t="4030"/>
          <a:stretch/>
        </p:blipFill>
        <p:spPr>
          <a:xfrm>
            <a:off x="2958650" y="249950"/>
            <a:ext cx="3226699" cy="4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381425" y="787175"/>
            <a:ext cx="814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Intuitive explanation with great visualisations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Illustrated transformer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Visual explain mathematical operations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Visual guide to transformers and self attention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Andrew Ng Attention model notes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Dot product visualisatio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Pytorch implementation of Transforme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r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Seq2Seq Attention model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Mathematical behind transformers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Lennart Svenson lectures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End to end training of transformer in Pytorch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Harvard NLP post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Vision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p58"/>
          <p:cNvSpPr txBox="1"/>
          <p:nvPr/>
        </p:nvSpPr>
        <p:spPr>
          <a:xfrm>
            <a:off x="224700" y="833225"/>
            <a:ext cx="891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Transformers on images = Vision Transformer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 separated into patches and each patch ~= word in sentence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Position encoding to represent order of sequence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Encoder - Decoder split. After Encoder, just MLP module as per target Task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3" name="Google Shape;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75" y="1814100"/>
            <a:ext cx="5953256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p59"/>
          <p:cNvSpPr txBox="1"/>
          <p:nvPr/>
        </p:nvSpPr>
        <p:spPr>
          <a:xfrm>
            <a:off x="224700" y="833225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Encoder-decoder version of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Vision Transformer, for segmentation tasks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problem tackled by feeding encoder outputs at different stages to decoder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Decoder is simple MLP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which combines multi-scale encoder outputs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63" y="1615775"/>
            <a:ext cx="6474072" cy="33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26" name="Google Shape;526;p60"/>
          <p:cNvGrpSpPr/>
          <p:nvPr/>
        </p:nvGrpSpPr>
        <p:grpSpPr>
          <a:xfrm>
            <a:off x="104174" y="1495568"/>
            <a:ext cx="2088000" cy="1831500"/>
            <a:chOff x="104174" y="1495568"/>
            <a:chExt cx="2088000" cy="1831500"/>
          </a:xfrm>
        </p:grpSpPr>
        <p:sp>
          <p:nvSpPr>
            <p:cNvPr id="527" name="Google Shape;527;p60"/>
            <p:cNvSpPr/>
            <p:nvPr/>
          </p:nvSpPr>
          <p:spPr>
            <a:xfrm>
              <a:off x="104174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1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8" name="Google Shape;528;p60"/>
            <p:cNvSpPr/>
            <p:nvPr/>
          </p:nvSpPr>
          <p:spPr>
            <a:xfrm rot="5400000">
              <a:off x="-159556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(7,4)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29" name="Google Shape;529;p60"/>
            <p:cNvGrpSpPr/>
            <p:nvPr/>
          </p:nvGrpSpPr>
          <p:grpSpPr>
            <a:xfrm>
              <a:off x="756786" y="2041511"/>
              <a:ext cx="1307488" cy="1132267"/>
              <a:chOff x="1302513" y="1968125"/>
              <a:chExt cx="1547506" cy="995400"/>
            </a:xfrm>
          </p:grpSpPr>
          <p:sp>
            <p:nvSpPr>
              <p:cNvPr id="530" name="Google Shape;530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1" name="Google Shape;531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2" name="Google Shape;532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3" name="Google Shape;533;p60"/>
              <p:cNvSpPr txBox="1"/>
              <p:nvPr/>
            </p:nvSpPr>
            <p:spPr>
              <a:xfrm>
                <a:off x="1302513" y="2649725"/>
                <a:ext cx="2577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34" name="Google Shape;534;p60"/>
            <p:cNvCxnSpPr>
              <a:stCxn id="528" idx="0"/>
              <a:endCxn id="530" idx="2"/>
            </p:cNvCxnSpPr>
            <p:nvPr/>
          </p:nvCxnSpPr>
          <p:spPr>
            <a:xfrm>
              <a:off x="618605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5" name="Google Shape;535;p60"/>
          <p:cNvGrpSpPr/>
          <p:nvPr/>
        </p:nvGrpSpPr>
        <p:grpSpPr>
          <a:xfrm>
            <a:off x="2360352" y="1495568"/>
            <a:ext cx="2088000" cy="1831500"/>
            <a:chOff x="2360352" y="1495568"/>
            <a:chExt cx="2088000" cy="1831500"/>
          </a:xfrm>
        </p:grpSpPr>
        <p:sp>
          <p:nvSpPr>
            <p:cNvPr id="536" name="Google Shape;536;p60"/>
            <p:cNvSpPr/>
            <p:nvPr/>
          </p:nvSpPr>
          <p:spPr>
            <a:xfrm>
              <a:off x="2360352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2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 rot="5400000">
              <a:off x="2096621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38" name="Google Shape;538;p60"/>
            <p:cNvGrpSpPr/>
            <p:nvPr/>
          </p:nvGrpSpPr>
          <p:grpSpPr>
            <a:xfrm>
              <a:off x="3012963" y="2041511"/>
              <a:ext cx="1307488" cy="1132267"/>
              <a:chOff x="1302513" y="1968125"/>
              <a:chExt cx="1547506" cy="995400"/>
            </a:xfrm>
          </p:grpSpPr>
          <p:sp>
            <p:nvSpPr>
              <p:cNvPr id="539" name="Google Shape;539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0" name="Google Shape;540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1" name="Google Shape;541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2" name="Google Shape;542;p60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cxnSp>
        <p:nvCxnSpPr>
          <p:cNvPr id="543" name="Google Shape;543;p60"/>
          <p:cNvCxnSpPr>
            <a:stCxn id="537" idx="0"/>
            <a:endCxn id="539" idx="2"/>
          </p:cNvCxnSpPr>
          <p:nvPr/>
        </p:nvCxnSpPr>
        <p:spPr>
          <a:xfrm>
            <a:off x="2874783" y="2607636"/>
            <a:ext cx="1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4" name="Google Shape;544;p60"/>
          <p:cNvGrpSpPr/>
          <p:nvPr/>
        </p:nvGrpSpPr>
        <p:grpSpPr>
          <a:xfrm>
            <a:off x="4650033" y="1495568"/>
            <a:ext cx="2088000" cy="1831500"/>
            <a:chOff x="4650033" y="1495568"/>
            <a:chExt cx="2088000" cy="1831500"/>
          </a:xfrm>
        </p:grpSpPr>
        <p:sp>
          <p:nvSpPr>
            <p:cNvPr id="545" name="Google Shape;545;p60"/>
            <p:cNvSpPr/>
            <p:nvPr/>
          </p:nvSpPr>
          <p:spPr>
            <a:xfrm>
              <a:off x="4650033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3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 rot="5400000">
              <a:off x="4386302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47" name="Google Shape;547;p60"/>
            <p:cNvGrpSpPr/>
            <p:nvPr/>
          </p:nvGrpSpPr>
          <p:grpSpPr>
            <a:xfrm>
              <a:off x="5298425" y="2041511"/>
              <a:ext cx="1311707" cy="1132267"/>
              <a:chOff x="1297519" y="1968125"/>
              <a:chExt cx="1552500" cy="995400"/>
            </a:xfrm>
          </p:grpSpPr>
          <p:sp>
            <p:nvSpPr>
              <p:cNvPr id="548" name="Google Shape;548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9" name="Google Shape;549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0" name="Google Shape;550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1" name="Google Shape;551;p60"/>
              <p:cNvSpPr txBox="1"/>
              <p:nvPr/>
            </p:nvSpPr>
            <p:spPr>
              <a:xfrm>
                <a:off x="1297519" y="2671763"/>
                <a:ext cx="4266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18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52" name="Google Shape;552;p60"/>
            <p:cNvCxnSpPr>
              <a:stCxn id="546" idx="0"/>
              <a:endCxn id="548" idx="2"/>
            </p:cNvCxnSpPr>
            <p:nvPr/>
          </p:nvCxnSpPr>
          <p:spPr>
            <a:xfrm>
              <a:off x="5164463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53" name="Google Shape;553;p60"/>
          <p:cNvGrpSpPr/>
          <p:nvPr/>
        </p:nvGrpSpPr>
        <p:grpSpPr>
          <a:xfrm>
            <a:off x="6875460" y="1495568"/>
            <a:ext cx="2088000" cy="1831500"/>
            <a:chOff x="6875460" y="1495568"/>
            <a:chExt cx="2088000" cy="1831500"/>
          </a:xfrm>
        </p:grpSpPr>
        <p:sp>
          <p:nvSpPr>
            <p:cNvPr id="554" name="Google Shape;554;p60"/>
            <p:cNvSpPr/>
            <p:nvPr/>
          </p:nvSpPr>
          <p:spPr>
            <a:xfrm>
              <a:off x="6875460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4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5" name="Google Shape;555;p60"/>
            <p:cNvSpPr/>
            <p:nvPr/>
          </p:nvSpPr>
          <p:spPr>
            <a:xfrm rot="5400000">
              <a:off x="6611730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56" name="Google Shape;556;p60"/>
            <p:cNvGrpSpPr/>
            <p:nvPr/>
          </p:nvGrpSpPr>
          <p:grpSpPr>
            <a:xfrm>
              <a:off x="7528072" y="2041511"/>
              <a:ext cx="1307488" cy="1132267"/>
              <a:chOff x="1302513" y="1968125"/>
              <a:chExt cx="1547506" cy="995400"/>
            </a:xfrm>
          </p:grpSpPr>
          <p:sp>
            <p:nvSpPr>
              <p:cNvPr id="557" name="Google Shape;557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8" name="Google Shape;558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9" name="Google Shape;559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0" name="Google Shape;560;p60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61" name="Google Shape;561;p60"/>
            <p:cNvCxnSpPr>
              <a:stCxn id="555" idx="0"/>
              <a:endCxn id="557" idx="2"/>
            </p:cNvCxnSpPr>
            <p:nvPr/>
          </p:nvCxnSpPr>
          <p:spPr>
            <a:xfrm>
              <a:off x="7389891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7" name="Google Shape;567;p61"/>
          <p:cNvPicPr preferRelativeResize="0"/>
          <p:nvPr/>
        </p:nvPicPr>
        <p:blipFill rotWithShape="1">
          <a:blip r:embed="rId4">
            <a:alphaModFix/>
          </a:blip>
          <a:srcRect b="11420" l="0" r="3772" t="1728"/>
          <a:stretch/>
        </p:blipFill>
        <p:spPr>
          <a:xfrm>
            <a:off x="512025" y="849325"/>
            <a:ext cx="7902925" cy="40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embeds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aggregator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/pooling / low dimensional embedding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Convolution</a:t>
            </a:r>
            <a:r>
              <a:rPr b="1" lang="en" sz="1100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000" u="sng">
                <a:solidFill>
                  <a:schemeClr val="hlink"/>
                </a:solidFill>
                <a:hlinkClick r:id="rId7"/>
              </a:rPr>
              <a:t>Arithmetic Paper</a:t>
            </a:r>
            <a:endParaRPr b="1" sz="1000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8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Reference</a:t>
            </a:r>
            <a:endParaRPr b="1"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3" name="Google Shape;573;p62"/>
          <p:cNvPicPr preferRelativeResize="0"/>
          <p:nvPr/>
        </p:nvPicPr>
        <p:blipFill rotWithShape="1">
          <a:blip r:embed="rId3">
            <a:alphaModFix/>
          </a:blip>
          <a:srcRect b="0" l="0" r="0" t="12380"/>
          <a:stretch/>
        </p:blipFill>
        <p:spPr>
          <a:xfrm>
            <a:off x="169825" y="1088200"/>
            <a:ext cx="3212851" cy="16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/>
          <p:cNvPicPr preferRelativeResize="0"/>
          <p:nvPr/>
        </p:nvPicPr>
        <p:blipFill rotWithShape="1">
          <a:blip r:embed="rId4">
            <a:alphaModFix/>
          </a:blip>
          <a:srcRect b="0" l="0" r="0" t="11762"/>
          <a:stretch/>
        </p:blipFill>
        <p:spPr>
          <a:xfrm>
            <a:off x="3071650" y="1088200"/>
            <a:ext cx="6190224" cy="30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63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580" name="Google Shape;580;p63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fmla="val 38230" name="adj"/>
              </a:avLst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1" name="Google Shape;581;p63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63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63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63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63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63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63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8" name="Google Shape;588;p63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9" name="Google Shape;589;p63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0" name="Google Shape;590;p63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1" name="Google Shape;591;p63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92" name="Google Shape;592;p63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593" name="Google Shape;593;p63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594" name="Google Shape;594;p63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fmla="val 80989" name="adj"/>
                </a:avLst>
              </a:prstGeom>
              <a:solidFill>
                <a:srgbClr val="9E9E9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3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6" name="Google Shape;596;p63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7" name="Google Shape;597;p63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98" name="Google Shape;598;p63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63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0" name="Google Shape;600;p63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601" name="Google Shape;601;p63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602" name="Google Shape;602;p63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fmla="val 80989" name="adj"/>
                </a:avLst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63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4" name="Google Shape;604;p63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5" name="Google Shape;605;p63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606" name="Google Shape;606;p63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63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63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63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63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63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63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13" name="Google Shape;613;p63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14" name="Google Shape;614;p63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615" name="Google Shape;615;p63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63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63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8" name="Google Shape;618;p63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fmla="val 80989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63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620" name="Google Shape;620;p63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21" name="Google Shape;621;p63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22" name="Google Shape;622;p63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623" name="Google Shape;623;p63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624" name="Google Shape;624;p63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9935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3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6" name="Google Shape;626;p63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7" name="Google Shape;627;p63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28" name="Google Shape;628;p63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3"/>
          <p:cNvCxnSpPr>
            <a:endCxn id="628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30" name="Google Shape;630;p63"/>
          <p:cNvCxnSpPr>
            <a:endCxn id="628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31" name="Google Shape;631;p63"/>
          <p:cNvCxnSpPr>
            <a:stCxn id="618" idx="3"/>
            <a:endCxn id="628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2" name="Google Shape;632;p63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fmla="val 1542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p63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35" name="Google Shape;635;p63"/>
          <p:cNvCxnSpPr>
            <a:stCxn id="632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6" name="Google Shape;636;p63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6" name="Google Shape;6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64"/>
          <p:cNvCxnSpPr>
            <a:stCxn id="646" idx="3"/>
            <a:endCxn id="652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64"/>
          <p:cNvCxnSpPr>
            <a:stCxn id="652" idx="3"/>
            <a:endCxn id="647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64"/>
          <p:cNvCxnSpPr>
            <a:stCxn id="647" idx="3"/>
            <a:endCxn id="648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p64"/>
          <p:cNvCxnSpPr>
            <a:stCxn id="648" idx="3"/>
            <a:endCxn id="651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64"/>
          <p:cNvCxnSpPr>
            <a:stCxn id="651" idx="2"/>
            <a:endCxn id="650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64"/>
          <p:cNvCxnSpPr>
            <a:stCxn id="650" idx="1"/>
            <a:endCxn id="653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64"/>
          <p:cNvCxnSpPr>
            <a:stCxn id="653" idx="1"/>
            <a:endCxn id="649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64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2" name="Google Shape;662;p64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4" name="Google Shape;664;p64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5" name="Google Shape;665;p64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6" name="Google Shape;666;p64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7" name="Google Shape;667;p64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4" name="Google Shape;6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76" name="Google Shape;676;p65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677" name="Google Shape;67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65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/>
          <p:nvPr>
            <p:ph type="title"/>
          </p:nvPr>
        </p:nvSpPr>
        <p:spPr>
          <a:xfrm>
            <a:off x="8012150" y="69988"/>
            <a:ext cx="1056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MLP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85" name="Google Shape;685;p66"/>
          <p:cNvGrpSpPr/>
          <p:nvPr/>
        </p:nvGrpSpPr>
        <p:grpSpPr>
          <a:xfrm>
            <a:off x="67675" y="235100"/>
            <a:ext cx="4729000" cy="4825688"/>
            <a:chOff x="1017400" y="147775"/>
            <a:chExt cx="4729000" cy="4825688"/>
          </a:xfrm>
        </p:grpSpPr>
        <p:grpSp>
          <p:nvGrpSpPr>
            <p:cNvPr id="686" name="Google Shape;686;p66"/>
            <p:cNvGrpSpPr/>
            <p:nvPr/>
          </p:nvGrpSpPr>
          <p:grpSpPr>
            <a:xfrm>
              <a:off x="1017400" y="204925"/>
              <a:ext cx="1280475" cy="4768538"/>
              <a:chOff x="1322200" y="204925"/>
              <a:chExt cx="1280475" cy="4768538"/>
            </a:xfrm>
          </p:grpSpPr>
          <p:pic>
            <p:nvPicPr>
              <p:cNvPr id="687" name="Google Shape;687;p6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5075" y="204925"/>
                <a:ext cx="1190625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Google Shape;688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22200" y="2546133"/>
                <a:ext cx="12763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" name="Google Shape;689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12050" y="3773313"/>
                <a:ext cx="1190625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0" name="Google Shape;690;p66"/>
            <p:cNvGrpSpPr/>
            <p:nvPr/>
          </p:nvGrpSpPr>
          <p:grpSpPr>
            <a:xfrm>
              <a:off x="4412900" y="147775"/>
              <a:ext cx="1333500" cy="4811400"/>
              <a:chOff x="4717700" y="147775"/>
              <a:chExt cx="1333500" cy="4811400"/>
            </a:xfrm>
          </p:grpSpPr>
          <p:pic>
            <p:nvPicPr>
              <p:cNvPr id="691" name="Google Shape;691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46263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2" name="Google Shape;692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51000" y="1312783"/>
                <a:ext cx="1266825" cy="110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6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765288" y="2546133"/>
                <a:ext cx="12382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4" name="Google Shape;694;p6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17700" y="3787600"/>
                <a:ext cx="1333500" cy="1171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5" name="Google Shape;695;p66"/>
            <p:cNvGrpSpPr/>
            <p:nvPr/>
          </p:nvGrpSpPr>
          <p:grpSpPr>
            <a:xfrm>
              <a:off x="2708006" y="147775"/>
              <a:ext cx="1276350" cy="4711387"/>
              <a:chOff x="3012806" y="147775"/>
              <a:chExt cx="1276350" cy="4711387"/>
            </a:xfrm>
          </p:grpSpPr>
          <p:pic>
            <p:nvPicPr>
              <p:cNvPr id="696" name="Google Shape;696;p6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123663" y="1389239"/>
                <a:ext cx="1068900" cy="9519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6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47469" y="2644678"/>
                <a:ext cx="1068900" cy="917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6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153653" y="3887613"/>
                <a:ext cx="1013069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" name="Google Shape;699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2806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00" name="Google Shape;700;p66"/>
            <p:cNvCxnSpPr>
              <a:stCxn id="687" idx="3"/>
              <a:endCxn id="699" idx="1"/>
            </p:cNvCxnSpPr>
            <p:nvPr/>
          </p:nvCxnSpPr>
          <p:spPr>
            <a:xfrm>
              <a:off x="2250900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1" name="Google Shape;701;p66"/>
            <p:cNvCxnSpPr>
              <a:stCxn id="699" idx="3"/>
              <a:endCxn id="691" idx="1"/>
            </p:cNvCxnSpPr>
            <p:nvPr/>
          </p:nvCxnSpPr>
          <p:spPr>
            <a:xfrm>
              <a:off x="3984356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2" name="Google Shape;702;p66"/>
            <p:cNvCxnSpPr>
              <a:stCxn id="696" idx="3"/>
              <a:endCxn id="692" idx="1"/>
            </p:cNvCxnSpPr>
            <p:nvPr/>
          </p:nvCxnSpPr>
          <p:spPr>
            <a:xfrm>
              <a:off x="3887762" y="1865233"/>
              <a:ext cx="55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3" name="Google Shape;703;p66"/>
            <p:cNvCxnSpPr>
              <a:stCxn id="704" idx="3"/>
              <a:endCxn id="696" idx="1"/>
            </p:cNvCxnSpPr>
            <p:nvPr/>
          </p:nvCxnSpPr>
          <p:spPr>
            <a:xfrm flipH="1" rot="10800000">
              <a:off x="2145587" y="1865300"/>
              <a:ext cx="673200" cy="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5" name="Google Shape;705;p66"/>
            <p:cNvCxnSpPr>
              <a:stCxn id="688" idx="3"/>
              <a:endCxn id="697" idx="1"/>
            </p:cNvCxnSpPr>
            <p:nvPr/>
          </p:nvCxnSpPr>
          <p:spPr>
            <a:xfrm>
              <a:off x="2293750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6" name="Google Shape;706;p66"/>
            <p:cNvCxnSpPr>
              <a:stCxn id="697" idx="3"/>
              <a:endCxn id="693" idx="1"/>
            </p:cNvCxnSpPr>
            <p:nvPr/>
          </p:nvCxnSpPr>
          <p:spPr>
            <a:xfrm>
              <a:off x="3911569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7" name="Google Shape;707;p66"/>
            <p:cNvCxnSpPr>
              <a:stCxn id="698" idx="3"/>
              <a:endCxn id="694" idx="1"/>
            </p:cNvCxnSpPr>
            <p:nvPr/>
          </p:nvCxnSpPr>
          <p:spPr>
            <a:xfrm>
              <a:off x="3861922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8" name="Google Shape;708;p66"/>
            <p:cNvCxnSpPr>
              <a:stCxn id="689" idx="3"/>
              <a:endCxn id="698" idx="1"/>
            </p:cNvCxnSpPr>
            <p:nvPr/>
          </p:nvCxnSpPr>
          <p:spPr>
            <a:xfrm>
              <a:off x="2297875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09" name="Google Shape;709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1263" y="571225"/>
            <a:ext cx="1927287" cy="18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3197" y="3016978"/>
            <a:ext cx="1382325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6"/>
          <p:cNvSpPr txBox="1"/>
          <p:nvPr>
            <p:ph type="title"/>
          </p:nvPr>
        </p:nvSpPr>
        <p:spPr>
          <a:xfrm>
            <a:off x="17691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Unify channels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2" name="Google Shape;712;p66"/>
          <p:cNvSpPr txBox="1"/>
          <p:nvPr>
            <p:ph type="title"/>
          </p:nvPr>
        </p:nvSpPr>
        <p:spPr>
          <a:xfrm>
            <a:off x="3528000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Upsample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3" name="Google Shape;713;p66"/>
          <p:cNvSpPr txBox="1"/>
          <p:nvPr>
            <p:ph type="title"/>
          </p:nvPr>
        </p:nvSpPr>
        <p:spPr>
          <a:xfrm>
            <a:off x="5931906" y="3113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Concatenate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4" name="Google Shape;714;p66"/>
          <p:cNvSpPr txBox="1"/>
          <p:nvPr>
            <p:ph type="title"/>
          </p:nvPr>
        </p:nvSpPr>
        <p:spPr>
          <a:xfrm>
            <a:off x="5751347" y="28026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Linear fuse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5" name="Google Shape;715;p66"/>
          <p:cNvSpPr txBox="1"/>
          <p:nvPr>
            <p:ph type="title"/>
          </p:nvPr>
        </p:nvSpPr>
        <p:spPr>
          <a:xfrm>
            <a:off x="676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Stage outputs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6" name="Google Shape;716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0425" y="4010201"/>
            <a:ext cx="13260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6"/>
          <p:cNvSpPr txBox="1"/>
          <p:nvPr>
            <p:ph type="title"/>
          </p:nvPr>
        </p:nvSpPr>
        <p:spPr>
          <a:xfrm>
            <a:off x="7406675" y="3664450"/>
            <a:ext cx="15135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Project n_classes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18" name="Google Shape;718;p66"/>
          <p:cNvCxnSpPr>
            <a:stCxn id="691" idx="3"/>
            <a:endCxn id="709" idx="1"/>
          </p:cNvCxnSpPr>
          <p:nvPr/>
        </p:nvCxnSpPr>
        <p:spPr>
          <a:xfrm>
            <a:off x="4768088" y="778025"/>
            <a:ext cx="8631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66"/>
          <p:cNvCxnSpPr>
            <a:stCxn id="692" idx="3"/>
            <a:endCxn id="709" idx="1"/>
          </p:cNvCxnSpPr>
          <p:nvPr/>
        </p:nvCxnSpPr>
        <p:spPr>
          <a:xfrm flipH="1" rot="10800000">
            <a:off x="4763300" y="1477058"/>
            <a:ext cx="8679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6"/>
          <p:cNvCxnSpPr>
            <a:stCxn id="693" idx="3"/>
            <a:endCxn id="709" idx="1"/>
          </p:cNvCxnSpPr>
          <p:nvPr/>
        </p:nvCxnSpPr>
        <p:spPr>
          <a:xfrm flipH="1" rot="10800000">
            <a:off x="4749013" y="1477071"/>
            <a:ext cx="8823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66"/>
          <p:cNvCxnSpPr>
            <a:stCxn id="694" idx="3"/>
            <a:endCxn id="709" idx="1"/>
          </p:cNvCxnSpPr>
          <p:nvPr/>
        </p:nvCxnSpPr>
        <p:spPr>
          <a:xfrm flipH="1" rot="10800000">
            <a:off x="4796675" y="1476913"/>
            <a:ext cx="834600" cy="29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6"/>
          <p:cNvCxnSpPr>
            <a:stCxn id="709" idx="2"/>
            <a:endCxn id="714" idx="0"/>
          </p:cNvCxnSpPr>
          <p:nvPr/>
        </p:nvCxnSpPr>
        <p:spPr>
          <a:xfrm flipH="1">
            <a:off x="6414306" y="2382710"/>
            <a:ext cx="180600" cy="4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66"/>
          <p:cNvCxnSpPr>
            <a:stCxn id="710" idx="3"/>
            <a:endCxn id="717" idx="1"/>
          </p:cNvCxnSpPr>
          <p:nvPr/>
        </p:nvCxnSpPr>
        <p:spPr>
          <a:xfrm>
            <a:off x="7105522" y="3597153"/>
            <a:ext cx="3012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987" y="1557950"/>
            <a:ext cx="999875" cy="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7"/>
          <p:cNvSpPr txBox="1"/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9" name="Google Shape;7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785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7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6" name="Google Shape;736;p68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 library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7" name="Google Shape;73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8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44" name="Google Shape;744;p69"/>
          <p:cNvGrpSpPr/>
          <p:nvPr/>
        </p:nvGrpSpPr>
        <p:grpSpPr>
          <a:xfrm>
            <a:off x="3343202" y="2445104"/>
            <a:ext cx="2060770" cy="1171804"/>
            <a:chOff x="5005825" y="1581149"/>
            <a:chExt cx="2226175" cy="1323176"/>
          </a:xfrm>
        </p:grpSpPr>
        <p:pic>
          <p:nvPicPr>
            <p:cNvPr id="745" name="Google Shape;745;p69"/>
            <p:cNvPicPr preferRelativeResize="0"/>
            <p:nvPr/>
          </p:nvPicPr>
          <p:blipFill rotWithShape="1">
            <a:blip r:embed="rId3">
              <a:alphaModFix/>
            </a:blip>
            <a:srcRect b="77190" l="12599" r="77908" t="11971"/>
            <a:stretch/>
          </p:blipFill>
          <p:spPr>
            <a:xfrm>
              <a:off x="5403200" y="1581149"/>
              <a:ext cx="1828800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46" name="Google Shape;746;p69"/>
            <p:cNvPicPr preferRelativeResize="0"/>
            <p:nvPr/>
          </p:nvPicPr>
          <p:blipFill rotWithShape="1">
            <a:blip r:embed="rId3">
              <a:alphaModFix/>
            </a:blip>
            <a:srcRect b="69006" l="12598" r="78023" t="20549"/>
            <a:stretch/>
          </p:blipFill>
          <p:spPr>
            <a:xfrm>
              <a:off x="5238800" y="1759788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47" name="Google Shape;747;p69"/>
            <p:cNvPicPr preferRelativeResize="0"/>
            <p:nvPr/>
          </p:nvPicPr>
          <p:blipFill rotWithShape="1">
            <a:blip r:embed="rId3">
              <a:alphaModFix/>
            </a:blip>
            <a:srcRect b="77583" l="22229" r="68392" t="11972"/>
            <a:stretch/>
          </p:blipFill>
          <p:spPr>
            <a:xfrm>
              <a:off x="5005825" y="1989925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48" name="Google Shape;748;p69"/>
            <p:cNvSpPr/>
            <p:nvPr/>
          </p:nvSpPr>
          <p:spPr>
            <a:xfrm>
              <a:off x="5005825" y="1581150"/>
              <a:ext cx="563700" cy="563700"/>
            </a:xfrm>
            <a:prstGeom prst="cube">
              <a:avLst>
                <a:gd fmla="val 71931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9" name="Google Shape;749;p69"/>
          <p:cNvCxnSpPr>
            <a:stCxn id="750" idx="0"/>
            <a:endCxn id="748" idx="0"/>
          </p:cNvCxnSpPr>
          <p:nvPr/>
        </p:nvCxnSpPr>
        <p:spPr>
          <a:xfrm flipH="1" rot="-5400000">
            <a:off x="2193049" y="854401"/>
            <a:ext cx="44700" cy="31368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51" name="Google Shape;751;p69"/>
          <p:cNvCxnSpPr>
            <a:stCxn id="752" idx="0"/>
            <a:endCxn id="748" idx="0"/>
          </p:cNvCxnSpPr>
          <p:nvPr/>
        </p:nvCxnSpPr>
        <p:spPr>
          <a:xfrm flipH="1" rot="-5400000">
            <a:off x="2298973" y="960601"/>
            <a:ext cx="44700" cy="29244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753" name="Google Shape;753;p69"/>
          <p:cNvGrpSpPr/>
          <p:nvPr/>
        </p:nvGrpSpPr>
        <p:grpSpPr>
          <a:xfrm>
            <a:off x="214902" y="2400451"/>
            <a:ext cx="2428705" cy="1371635"/>
            <a:chOff x="214904" y="1267304"/>
            <a:chExt cx="2826047" cy="1745972"/>
          </a:xfrm>
        </p:grpSpPr>
        <p:grpSp>
          <p:nvGrpSpPr>
            <p:cNvPr id="754" name="Google Shape;754;p69"/>
            <p:cNvGrpSpPr/>
            <p:nvPr/>
          </p:nvGrpSpPr>
          <p:grpSpPr>
            <a:xfrm>
              <a:off x="214904" y="1267304"/>
              <a:ext cx="2826047" cy="1745972"/>
              <a:chOff x="584173" y="1194570"/>
              <a:chExt cx="3205225" cy="2024080"/>
            </a:xfrm>
          </p:grpSpPr>
          <p:pic>
            <p:nvPicPr>
              <p:cNvPr id="755" name="Google Shape;755;p69"/>
              <p:cNvPicPr preferRelativeResize="0"/>
              <p:nvPr/>
            </p:nvPicPr>
            <p:blipFill rotWithShape="1">
              <a:blip r:embed="rId4">
                <a:alphaModFix/>
              </a:blip>
              <a:srcRect b="78437" l="12550" r="77959" t="12025"/>
              <a:stretch/>
            </p:blipFill>
            <p:spPr>
              <a:xfrm>
                <a:off x="1092325" y="1194575"/>
                <a:ext cx="26970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56" name="Google Shape;756;p69"/>
              <p:cNvPicPr preferRelativeResize="0"/>
              <p:nvPr/>
            </p:nvPicPr>
            <p:blipFill rotWithShape="1">
              <a:blip r:embed="rId4">
                <a:alphaModFix/>
              </a:blip>
              <a:srcRect b="69034" l="12585" r="78024" t="20890"/>
              <a:stretch/>
            </p:blipFill>
            <p:spPr>
              <a:xfrm>
                <a:off x="817400" y="1418750"/>
                <a:ext cx="27323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57" name="Google Shape;757;p69"/>
              <p:cNvPicPr preferRelativeResize="0"/>
              <p:nvPr/>
            </p:nvPicPr>
            <p:blipFill rotWithShape="1">
              <a:blip r:embed="rId4">
                <a:alphaModFix/>
              </a:blip>
              <a:srcRect b="77899" l="22289" r="68299" t="12025"/>
              <a:stretch/>
            </p:blipFill>
            <p:spPr>
              <a:xfrm>
                <a:off x="584175" y="1649550"/>
                <a:ext cx="266162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50" name="Google Shape;750;p69"/>
              <p:cNvSpPr/>
              <p:nvPr/>
            </p:nvSpPr>
            <p:spPr>
              <a:xfrm>
                <a:off x="584173" y="1194570"/>
                <a:ext cx="722400" cy="691500"/>
              </a:xfrm>
              <a:prstGeom prst="cube">
                <a:avLst>
                  <a:gd fmla="val 67607" name="adj"/>
                </a:avLst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2" name="Google Shape;752;p69"/>
            <p:cNvSpPr/>
            <p:nvPr/>
          </p:nvSpPr>
          <p:spPr>
            <a:xfrm>
              <a:off x="461779" y="1267304"/>
              <a:ext cx="636900" cy="596400"/>
            </a:xfrm>
            <a:prstGeom prst="cube">
              <a:avLst>
                <a:gd fmla="val 67607" name="adj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8" name="Google Shape;758;p69"/>
          <p:cNvPicPr preferRelativeResize="0"/>
          <p:nvPr/>
        </p:nvPicPr>
        <p:blipFill rotWithShape="1">
          <a:blip r:embed="rId5">
            <a:alphaModFix/>
          </a:blip>
          <a:srcRect b="12733" l="13760" r="10677" t="11064"/>
          <a:stretch/>
        </p:blipFill>
        <p:spPr>
          <a:xfrm>
            <a:off x="6192174" y="2464475"/>
            <a:ext cx="2487175" cy="1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9"/>
          <p:cNvSpPr txBox="1"/>
          <p:nvPr>
            <p:ph type="title"/>
          </p:nvPr>
        </p:nvSpPr>
        <p:spPr>
          <a:xfrm>
            <a:off x="647000" y="1700000"/>
            <a:ext cx="16770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 (</a:t>
            </a: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64, 128, 256)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0" name="Google Shape;760;p69"/>
          <p:cNvSpPr txBox="1"/>
          <p:nvPr>
            <p:ph type="title"/>
          </p:nvPr>
        </p:nvSpPr>
        <p:spPr>
          <a:xfrm>
            <a:off x="4014212" y="1750700"/>
            <a:ext cx="13899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Key </a:t>
            </a: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(64, 16, 32)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t/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1" name="Google Shape;761;p69"/>
          <p:cNvSpPr txBox="1"/>
          <p:nvPr>
            <p:ph type="title"/>
          </p:nvPr>
        </p:nvSpPr>
        <p:spPr>
          <a:xfrm>
            <a:off x="6783264" y="1750700"/>
            <a:ext cx="13050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</a:t>
            </a: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(32768, 32)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t/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2" name="Google Shape;762;p69"/>
          <p:cNvSpPr txBox="1"/>
          <p:nvPr/>
        </p:nvSpPr>
        <p:spPr>
          <a:xfrm>
            <a:off x="2808900" y="283026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*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763" name="Google Shape;763;p69"/>
          <p:cNvSpPr txBox="1"/>
          <p:nvPr/>
        </p:nvSpPr>
        <p:spPr>
          <a:xfrm>
            <a:off x="5613575" y="276301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=</a:t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Intuition of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Transformers in CV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9" name="Google Shape;769;p70"/>
          <p:cNvSpPr txBox="1"/>
          <p:nvPr/>
        </p:nvSpPr>
        <p:spPr>
          <a:xfrm>
            <a:off x="465700" y="708975"/>
            <a:ext cx="844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In segmentation,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we're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trying to build classes together. So attention will try to group similar classes together, car with car and tree with tree . If depth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estimation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, pixels containing relevant features will have more weights.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Helps identify related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context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at location. If you’re looking for car, what is related parts in the entire images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Query and key are two different spaces (key is more abstract feature map), how to group low level features to get more meaningful vut abstract feature. Attention serves as bridge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Attention intuition - Andrej Karpathy Tesla AI video 2021 from 58:00 to 01:03 5 minutes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Different types of attention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p71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 segmentation library 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b="1" sz="1300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 models pytorch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pytorch-semseg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2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p72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Applications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7" name="Google Shape;7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0" y="1014250"/>
            <a:ext cx="27432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25" y="1014261"/>
            <a:ext cx="274319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75" y="3075246"/>
            <a:ext cx="274319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725" y="3084175"/>
            <a:ext cx="2743199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/>
          <p:nvPr>
            <p:ph type="title"/>
          </p:nvPr>
        </p:nvSpPr>
        <p:spPr>
          <a:xfrm>
            <a:off x="2053450" y="718150"/>
            <a:ext cx="15498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Autonomous vehicles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p73"/>
          <p:cNvSpPr txBox="1"/>
          <p:nvPr>
            <p:ph type="title"/>
          </p:nvPr>
        </p:nvSpPr>
        <p:spPr>
          <a:xfrm>
            <a:off x="5208425" y="718150"/>
            <a:ext cx="15498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Fashion Industry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3" name="Google Shape;793;p73"/>
          <p:cNvSpPr txBox="1"/>
          <p:nvPr>
            <p:ph type="title"/>
          </p:nvPr>
        </p:nvSpPr>
        <p:spPr>
          <a:xfrm>
            <a:off x="2091275" y="2779150"/>
            <a:ext cx="15498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Medical Imaging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4" name="Google Shape;794;p73"/>
          <p:cNvSpPr txBox="1"/>
          <p:nvPr>
            <p:ph type="title"/>
          </p:nvPr>
        </p:nvSpPr>
        <p:spPr>
          <a:xfrm>
            <a:off x="5208425" y="2779150"/>
            <a:ext cx="15498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Agricultural AI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 Learning Project Components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p74"/>
          <p:cNvSpPr txBox="1"/>
          <p:nvPr>
            <p:ph type="title"/>
          </p:nvPr>
        </p:nvSpPr>
        <p:spPr>
          <a:xfrm>
            <a:off x="4259650" y="821300"/>
            <a:ext cx="8400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Dataset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1" name="Google Shape;801;p74"/>
          <p:cNvSpPr txBox="1"/>
          <p:nvPr>
            <p:ph type="title"/>
          </p:nvPr>
        </p:nvSpPr>
        <p:spPr>
          <a:xfrm>
            <a:off x="5551850" y="1877050"/>
            <a:ext cx="11571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2" name="Google Shape;802;p74"/>
          <p:cNvSpPr txBox="1"/>
          <p:nvPr>
            <p:ph type="title"/>
          </p:nvPr>
        </p:nvSpPr>
        <p:spPr>
          <a:xfrm>
            <a:off x="5099650" y="3175200"/>
            <a:ext cx="9093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Metric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p74"/>
          <p:cNvSpPr txBox="1"/>
          <p:nvPr>
            <p:ph type="title"/>
          </p:nvPr>
        </p:nvSpPr>
        <p:spPr>
          <a:xfrm>
            <a:off x="3424000" y="3175200"/>
            <a:ext cx="685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Model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4" name="Google Shape;804;p74"/>
          <p:cNvSpPr txBox="1"/>
          <p:nvPr>
            <p:ph type="title"/>
          </p:nvPr>
        </p:nvSpPr>
        <p:spPr>
          <a:xfrm>
            <a:off x="2458600" y="1880138"/>
            <a:ext cx="15498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Hyperparameters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05" name="Google Shape;8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0" y="11007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00" y="21371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400" y="3449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000" y="3449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0600" y="21371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p76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fmla="val 8495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" sz="1000">
                <a:latin typeface="Tahoma"/>
                <a:ea typeface="Tahoma"/>
                <a:cs typeface="Tahoma"/>
                <a:sym typeface="Tahoma"/>
              </a:rPr>
              <a:t>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22" name="Google Shape;822;p76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823" name="Google Shape;823;p76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fmla="val 54543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6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5" name="Google Shape;825;p76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76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7" name="Google Shape;827;p76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828" name="Google Shape;828;p76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fmla="val 31086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6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0" name="Google Shape;830;p76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1" name="Google Shape;831;p76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2" name="Google Shape;832;p76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833" name="Google Shape;833;p7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34" name="Google Shape;834;p7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7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6" name="Google Shape;836;p76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7" name="Google Shape;837;p76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8" name="Google Shape;838;p76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839" name="Google Shape;839;p7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40" name="Google Shape;840;p7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7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2" name="Google Shape;842;p76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3" name="Google Shape;843;p76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44" name="Google Shape;844;p76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20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5" name="Google Shape;845;p76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12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6" name="Google Shape;846;p76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p76"/>
          <p:cNvCxnSpPr>
            <a:endCxn id="836" idx="1"/>
          </p:cNvCxnSpPr>
          <p:nvPr/>
        </p:nvCxnSpPr>
        <p:spPr>
          <a:xfrm flipH="1" rot="10800000">
            <a:off x="2286150" y="2743300"/>
            <a:ext cx="399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p77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p77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fmla="val 16983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7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360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p77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p77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58" name="Google Shape;858;p77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859" name="Google Shape;859;p7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7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1" name="Google Shape;861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2" name="Google Shape;862;p77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3" name="Google Shape;863;p77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864" name="Google Shape;864;p77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65" name="Google Shape;865;p77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77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7" name="Google Shape;867;p77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8" name="Google Shape;868;p77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69" name="Google Shape;869;p77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70" name="Google Shape;870;p77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871" name="Google Shape;871;p7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7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3" name="Google Shape;873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4" name="Google Shape;874;p77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p78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81" name="Google Shape;881;p78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82" name="Google Shape;882;p7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4" name="Google Shape;884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5" name="Google Shape;885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86" name="Google Shape;886;p78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87" name="Google Shape;887;p78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88" name="Google Shape;888;p78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78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0" name="Google Shape;890;p78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1" name="Google Shape;891;p78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2" name="Google Shape;892;p78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93" name="Google Shape;893;p7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8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5" name="Google Shape;895;p78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6" name="Google Shape;896;p7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7" name="Google Shape;897;p78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98" name="Google Shape;898;p7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8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0" name="Google Shape;900;p78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1" name="Google Shape;901;p7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02" name="Google Shape;902;p78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903" name="Google Shape;903;p78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5" name="Google Shape;905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6" name="Google Shape;906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2" name="Google Shape;912;p79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13" name="Google Shape;913;p79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914" name="Google Shape;914;p79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6" name="Google Shape;916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7" name="Google Shape;917;p79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8" name="Google Shape;918;p79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919" name="Google Shape;919;p79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920" name="Google Shape;920;p79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9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79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3" name="Google Shape;923;p79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4" name="Google Shape;924;p79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925" name="Google Shape;925;p79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9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7" name="Google Shape;927;p79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8" name="Google Shape;928;p79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9" name="Google Shape;929;p79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930" name="Google Shape;930;p79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9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2" name="Google Shape;932;p79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3" name="Google Shape;933;p79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4" name="Google Shape;934;p79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935" name="Google Shape;935;p79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7" name="Google Shape;937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</a:t>
              </a: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8" name="Google Shape;938;p79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0"/>
          <p:cNvPicPr preferRelativeResize="0"/>
          <p:nvPr/>
        </p:nvPicPr>
        <p:blipFill rotWithShape="1">
          <a:blip r:embed="rId4">
            <a:alphaModFix/>
          </a:blip>
          <a:srcRect b="7902" l="0" r="1826" t="0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0"/>
          <p:cNvPicPr preferRelativeResize="0"/>
          <p:nvPr/>
        </p:nvPicPr>
        <p:blipFill rotWithShape="1">
          <a:blip r:embed="rId5">
            <a:alphaModFix/>
          </a:blip>
          <a:srcRect b="0" l="0" r="0"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fmla="val 16761" name="adj"/>
            </a:avLst>
          </a:prstGeom>
          <a:noFill/>
          <a:ln>
            <a:noFill/>
          </a:ln>
        </p:spPr>
      </p:pic>
      <p:pic>
        <p:nvPicPr>
          <p:cNvPr id="954" name="Google Shape;954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81"/>
          <p:cNvCxnSpPr>
            <a:stCxn id="953" idx="2"/>
            <a:endCxn id="952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6" name="Google Shape;956;p81"/>
          <p:cNvCxnSpPr>
            <a:stCxn id="952" idx="3"/>
            <a:endCxn id="954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7" name="Google Shape;95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81"/>
          <p:cNvCxnSpPr>
            <a:stCxn id="957" idx="3"/>
            <a:endCxn id="958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81"/>
          <p:cNvCxnSpPr>
            <a:stCxn id="958" idx="3"/>
            <a:endCxn id="959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82"/>
          <p:cNvCxnSpPr>
            <a:stCxn id="968" idx="3"/>
            <a:endCxn id="969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82"/>
          <p:cNvCxnSpPr>
            <a:stCxn id="969" idx="3"/>
            <a:endCxn id="971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2" name="Google Shape;9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82"/>
          <p:cNvCxnSpPr>
            <a:stCxn id="972" idx="3"/>
            <a:endCxn id="973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6" name="Google Shape;976;p82"/>
          <p:cNvCxnSpPr>
            <a:stCxn id="973" idx="3"/>
            <a:endCxn id="974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9" name="Google Shape;969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3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982" name="Google Shape;982;p83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3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4" name="Google Shape;984;p83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985" name="Google Shape;985;p8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7" name="Google Shape;987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8" name="Google Shape;988;p8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9" name="Google Shape;989;p83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990" name="Google Shape;990;p8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2" name="Google Shape;992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3" name="Google Shape;993;p8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94" name="Google Shape;994;p83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995" name="Google Shape;995;p83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3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97" name="Google Shape;997;p83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998" name="Google Shape;998;p83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999" name="Google Shape;999;p83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83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83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83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83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04" name="Google Shape;1004;p83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1005" name="Google Shape;1005;p83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1006" name="Google Shape;1006;p83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83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83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83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0" name="Google Shape;1010;p83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11" name="Google Shape;1011;p83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1012" name="Google Shape;1012;p8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4" name="Google Shape;1014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5" name="Google Shape;1015;p8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84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1021" name="Google Shape;1021;p8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3" name="Google Shape;1023;p8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4" name="Google Shape;1024;p8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5" name="Google Shape;1025;p84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1026" name="Google Shape;1026;p84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1027" name="Google Shape;1027;p84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28" name="Google Shape;1028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29" name="Google Shape;102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0" name="Google Shape;103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1" name="Google Shape;103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2" name="Google Shape;103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3" name="Google Shape;103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4" name="Google Shape;103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5" name="Google Shape;103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6" name="Google Shape;103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7" name="Google Shape;103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8" name="Google Shape;103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9" name="Google Shape;103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0" name="Google Shape;104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41" name="Google Shape;1041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42" name="Google Shape;1042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3" name="Google Shape;1043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4" name="Google Shape;1044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5" name="Google Shape;1045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6" name="Google Shape;1046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7" name="Google Shape;104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8" name="Google Shape;104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9" name="Google Shape;104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0" name="Google Shape;1050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1" name="Google Shape;105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2" name="Google Shape;105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3" name="Google Shape;105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054" name="Google Shape;1054;p84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55" name="Google Shape;1055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56" name="Google Shape;105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7" name="Google Shape;105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8" name="Google Shape;105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9" name="Google Shape;105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0" name="Google Shape;106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1" name="Google Shape;106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2" name="Google Shape;106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3" name="Google Shape;106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4" name="Google Shape;106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5" name="Google Shape;106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6" name="Google Shape;106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7" name="Google Shape;106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68" name="Google Shape;1068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69" name="Google Shape;106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0" name="Google Shape;107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1" name="Google Shape;107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2" name="Google Shape;107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3" name="Google Shape;107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4" name="Google Shape;107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5" name="Google Shape;107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6" name="Google Shape;107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7" name="Google Shape;107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8" name="Google Shape;107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9" name="Google Shape;107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0" name="Google Shape;108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81" name="Google Shape;1081;p84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82" name="Google Shape;1082;p84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1083" name="Google Shape;1083;p84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1084" name="Google Shape;1084;p84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85" name="Google Shape;1085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86" name="Google Shape;108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87" name="Google Shape;108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8" name="Google Shape;108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9" name="Google Shape;108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90" name="Google Shape;109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91" name="Google Shape;109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2" name="Google Shape;109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3" name="Google Shape;109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94" name="Google Shape;109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95" name="Google Shape;109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6" name="Google Shape;109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7" name="Google Shape;109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98" name="Google Shape;1098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99" name="Google Shape;109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0" name="Google Shape;110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1" name="Google Shape;110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2" name="Google Shape;110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03" name="Google Shape;110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4" name="Google Shape;110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5" name="Google Shape;110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6" name="Google Shape;110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07" name="Google Shape;110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8" name="Google Shape;110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9" name="Google Shape;110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0" name="Google Shape;111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111" name="Google Shape;1111;p84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112" name="Google Shape;1112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113" name="Google Shape;1113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14" name="Google Shape;111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5" name="Google Shape;111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6" name="Google Shape;111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17" name="Google Shape;1117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18" name="Google Shape;111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9" name="Google Shape;111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0" name="Google Shape;112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21" name="Google Shape;1121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22" name="Google Shape;1122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3" name="Google Shape;1123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4" name="Google Shape;1124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125" name="Google Shape;1125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126" name="Google Shape;112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27" name="Google Shape;112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8" name="Google Shape;112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9" name="Google Shape;112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30" name="Google Shape;113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31" name="Google Shape;113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2" name="Google Shape;113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3" name="Google Shape;113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134" name="Google Shape;113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35" name="Google Shape;113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6" name="Google Shape;113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7" name="Google Shape;113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138" name="Google Shape;1138;p84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9" name="Google Shape;1139;p84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1140" name="Google Shape;1140;p84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41" name="Google Shape;1141;p8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2" name="Google Shape;1142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5" name="Google Shape;1145;p8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6" name="Google Shape;1146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9" name="Google Shape;1149;p8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0" name="Google Shape;1150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53" name="Google Shape;1153;p84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54" name="Google Shape;1154;p84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1155" name="Google Shape;1155;p84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156" name="Google Shape;1156;p8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7" name="Google Shape;1157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0" name="Google Shape;1160;p8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61" name="Google Shape;1161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4" name="Google Shape;1164;p8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65" name="Google Shape;1165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84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9" name="Google Shape;1169;p84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1170" name="Google Shape;1170;p8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2" name="Google Shape;1172;p8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3" name="Google Shape;1173;p8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85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1179" name="Google Shape;1179;p85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5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1" name="Google Shape;1181;p85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2" name="Google Shape;1182;p85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83" name="Google Shape;1183;p85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1184" name="Google Shape;1184;p85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85" name="Google Shape;1185;p85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86" name="Google Shape;1186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9" name="Google Shape;1189;p85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90" name="Google Shape;1190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3" name="Google Shape;1193;p85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94" name="Google Shape;1194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97" name="Google Shape;1197;p85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98" name="Google Shape;1198;p85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1199" name="Google Shape;1199;p85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200" name="Google Shape;1200;p85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1" name="Google Shape;1201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85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5" name="Google Shape;1205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8" name="Google Shape;1208;p85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9" name="Google Shape;1209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85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18" name="Google Shape;1218;p86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19" name="Google Shape;1219;p8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6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1" name="Google Shape;1221;p86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2" name="Google Shape;1222;p86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1224" name="Google Shape;1224;p8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1225" name="Google Shape;1225;p8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7" name="Google Shape;1227;p86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8" name="Google Shape;1228;p86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9" name="Google Shape;1229;p86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1230" name="Google Shape;1230;p86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6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2" name="Google Shape;1232;p86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3" name="Google Shape;1233;p86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34" name="Google Shape;1234;p86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35" name="Google Shape;1235;p86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6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7" name="Google Shape;1237;p86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8" name="Google Shape;1238;p86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39" name="Google Shape;1239;p86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40" name="Google Shape;1240;p86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6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2" name="Google Shape;1242;p86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86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44" name="Google Shape;1244;p86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5" name="Google Shape;1245;p86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6" name="Google Shape;1246;p86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7" name="Google Shape;1247;p86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53" name="Google Shape;1253;p87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54" name="Google Shape;1254;p8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7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6" name="Google Shape;1256;p87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7" name="Google Shape;1257;p87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8" name="Google Shape;1258;p87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259" name="Google Shape;1259;p87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7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1" name="Google Shape;1261;p87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2" name="Google Shape;1262;p87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63" name="Google Shape;1263;p87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64" name="Google Shape;1264;p87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265" name="Google Shape;1265;p87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b="1" lang="en" sz="1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66" name="Google Shape;1266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72" name="Google Shape;1272;p88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73" name="Google Shape;1273;p8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8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5" name="Google Shape;1275;p88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6" name="Google Shape;1276;p88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77" name="Google Shape;1277;p88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78" name="Google Shape;1278;p88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8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0" name="Google Shape;1280;p88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1" name="Google Shape;1281;p88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82" name="Google Shape;1282;p88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83" name="Google Shape;1283;p88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8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5" name="Google Shape;1285;p88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6" name="Google Shape;1286;p88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87" name="Google Shape;1287;p88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8" name="Google Shape;1288;p88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9" name="Google Shape;1289;p88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0" name="Google Shape;1290;p88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1" name="Google Shape;12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99" name="Google Shape;1299;p89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300" name="Google Shape;1300;p89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0436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9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2" name="Google Shape;1302;p89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3" name="Google Shape;1303;p89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4" name="Google Shape;1304;p89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305" name="Google Shape;1305;p89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9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7" name="Google Shape;1307;p89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8" name="Google Shape;1308;p89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309" name="Google Shape;1309;p89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9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1" name="Google Shape;1311;p89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12" name="Google Shape;1312;p89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313" name="Google Shape;1313;p89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4" name="Google Shape;1314;p89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315" name="Google Shape;1315;p89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89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89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8" name="Google Shape;1318;p89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319" name="Google Shape;1319;p89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9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1" name="Google Shape;1321;p89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2" name="Google Shape;1322;p89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323" name="Google Shape;1323;p89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9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5" name="Google Shape;1325;p89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6" name="Google Shape;1326;p89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327" name="Google Shape;1327;p89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8" name="Google Shape;1328;p89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329" name="Google Shape;1329;p89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89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89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89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89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34" name="Google Shape;1334;p89"/>
              <p:cNvCxnSpPr>
                <a:stCxn id="1329" idx="6"/>
                <a:endCxn id="1332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5" name="Google Shape;1335;p89"/>
              <p:cNvCxnSpPr>
                <a:stCxn id="1330" idx="6"/>
                <a:endCxn id="1332" idx="2"/>
              </p:cNvCxnSpPr>
              <p:nvPr/>
            </p:nvCxnSpPr>
            <p:spPr>
              <a:xfrm flipH="1" rot="10800000">
                <a:off x="6858425" y="279975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6" name="Google Shape;1336;p89"/>
              <p:cNvCxnSpPr>
                <a:stCxn id="1330" idx="6"/>
                <a:endCxn id="1333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7" name="Google Shape;1337;p89"/>
              <p:cNvCxnSpPr>
                <a:stCxn id="1331" idx="6"/>
                <a:endCxn id="1333" idx="2"/>
              </p:cNvCxnSpPr>
              <p:nvPr/>
            </p:nvCxnSpPr>
            <p:spPr>
              <a:xfrm flipH="1" rot="10800000">
                <a:off x="6858425" y="297410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8" name="Google Shape;1338;p89"/>
              <p:cNvCxnSpPr>
                <a:stCxn id="1333" idx="2"/>
                <a:endCxn id="1329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9" name="Google Shape;1339;p89"/>
              <p:cNvCxnSpPr>
                <a:stCxn id="1331" idx="6"/>
                <a:endCxn id="1332" idx="2"/>
              </p:cNvCxnSpPr>
              <p:nvPr/>
            </p:nvCxnSpPr>
            <p:spPr>
              <a:xfrm flipH="1" rot="10800000">
                <a:off x="6858425" y="2799800"/>
                <a:ext cx="95400" cy="24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9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part1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45" name="Google Shape;1345;p90"/>
          <p:cNvGrpSpPr/>
          <p:nvPr/>
        </p:nvGrpSpPr>
        <p:grpSpPr>
          <a:xfrm>
            <a:off x="171386" y="1053507"/>
            <a:ext cx="1483469" cy="1111649"/>
            <a:chOff x="3845547" y="2206846"/>
            <a:chExt cx="1790332" cy="1309979"/>
          </a:xfrm>
        </p:grpSpPr>
        <p:sp>
          <p:nvSpPr>
            <p:cNvPr id="1346" name="Google Shape;1346;p90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20804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8" name="Google Shape;134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9" name="Google Shape;134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50" name="Google Shape;1350;p90"/>
          <p:cNvGrpSpPr/>
          <p:nvPr/>
        </p:nvGrpSpPr>
        <p:grpSpPr>
          <a:xfrm>
            <a:off x="2065273" y="985466"/>
            <a:ext cx="1483469" cy="1247732"/>
            <a:chOff x="3845547" y="2046484"/>
            <a:chExt cx="1790332" cy="1470341"/>
          </a:xfrm>
        </p:grpSpPr>
        <p:sp>
          <p:nvSpPr>
            <p:cNvPr id="1351" name="Google Shape;1351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3" name="Google Shape;135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4" name="Google Shape;1354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55" name="Google Shape;1355;p90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56" name="Google Shape;1356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8" name="Google Shape;135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9" name="Google Shape;135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60" name="Google Shape;1360;p90"/>
          <p:cNvGrpSpPr/>
          <p:nvPr/>
        </p:nvGrpSpPr>
        <p:grpSpPr>
          <a:xfrm>
            <a:off x="171398" y="2769857"/>
            <a:ext cx="1416569" cy="1111649"/>
            <a:chOff x="3845547" y="2206846"/>
            <a:chExt cx="1709593" cy="1309979"/>
          </a:xfrm>
        </p:grpSpPr>
        <p:sp>
          <p:nvSpPr>
            <p:cNvPr id="1361" name="Google Shape;1361;p90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37984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3" name="Google Shape;136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4" name="Google Shape;1364;p90"/>
            <p:cNvSpPr txBox="1"/>
            <p:nvPr/>
          </p:nvSpPr>
          <p:spPr>
            <a:xfrm>
              <a:off x="5054140" y="2960397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65" name="Google Shape;1365;p90"/>
          <p:cNvGrpSpPr/>
          <p:nvPr/>
        </p:nvGrpSpPr>
        <p:grpSpPr>
          <a:xfrm>
            <a:off x="2031836" y="2701816"/>
            <a:ext cx="1483469" cy="1247732"/>
            <a:chOff x="3845547" y="2046484"/>
            <a:chExt cx="1790332" cy="1470341"/>
          </a:xfrm>
        </p:grpSpPr>
        <p:sp>
          <p:nvSpPr>
            <p:cNvPr id="1366" name="Google Shape;1366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4473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8" name="Google Shape;136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9" name="Google Shape;136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70" name="Google Shape;1370;p90"/>
          <p:cNvGrpSpPr/>
          <p:nvPr/>
        </p:nvGrpSpPr>
        <p:grpSpPr>
          <a:xfrm>
            <a:off x="3959173" y="2701816"/>
            <a:ext cx="1483469" cy="1247732"/>
            <a:chOff x="3845547" y="2046484"/>
            <a:chExt cx="1790332" cy="1470341"/>
          </a:xfrm>
        </p:grpSpPr>
        <p:sp>
          <p:nvSpPr>
            <p:cNvPr id="1371" name="Google Shape;1371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3" name="Google Shape;137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4" name="Google Shape;1374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part2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80" name="Google Shape;1380;p91"/>
          <p:cNvGrpSpPr/>
          <p:nvPr/>
        </p:nvGrpSpPr>
        <p:grpSpPr>
          <a:xfrm>
            <a:off x="171385" y="993662"/>
            <a:ext cx="1393254" cy="1239110"/>
            <a:chOff x="3845547" y="2087230"/>
            <a:chExt cx="1582165" cy="1419695"/>
          </a:xfrm>
        </p:grpSpPr>
        <p:sp>
          <p:nvSpPr>
            <p:cNvPr id="1381" name="Google Shape;1381;p91"/>
            <p:cNvSpPr/>
            <p:nvPr/>
          </p:nvSpPr>
          <p:spPr>
            <a:xfrm>
              <a:off x="4142511" y="2087230"/>
              <a:ext cx="1285200" cy="1122300"/>
            </a:xfrm>
            <a:prstGeom prst="cube">
              <a:avLst>
                <a:gd fmla="val 5646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1"/>
            <p:cNvSpPr txBox="1"/>
            <p:nvPr/>
          </p:nvSpPr>
          <p:spPr>
            <a:xfrm>
              <a:off x="3845547" y="270233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3" name="Google Shape;1383;p91"/>
            <p:cNvSpPr txBox="1"/>
            <p:nvPr/>
          </p:nvSpPr>
          <p:spPr>
            <a:xfrm>
              <a:off x="4339426" y="315412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4" name="Google Shape;1384;p91"/>
            <p:cNvSpPr txBox="1"/>
            <p:nvPr/>
          </p:nvSpPr>
          <p:spPr>
            <a:xfrm>
              <a:off x="4926575" y="2942515"/>
              <a:ext cx="5010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5" name="Google Shape;1385;p91"/>
          <p:cNvGrpSpPr/>
          <p:nvPr/>
        </p:nvGrpSpPr>
        <p:grpSpPr>
          <a:xfrm>
            <a:off x="2024081" y="985466"/>
            <a:ext cx="1393253" cy="1247732"/>
            <a:chOff x="3845547" y="2046484"/>
            <a:chExt cx="1681454" cy="1470341"/>
          </a:xfrm>
        </p:grpSpPr>
        <p:sp>
          <p:nvSpPr>
            <p:cNvPr id="1386" name="Google Shape;1386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54242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8" name="Google Shape;1388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9" name="Google Shape;1389;p91"/>
            <p:cNvSpPr txBox="1"/>
            <p:nvPr/>
          </p:nvSpPr>
          <p:spPr>
            <a:xfrm>
              <a:off x="4950954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90" name="Google Shape;1390;p91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91" name="Google Shape;1391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3" name="Google Shape;1393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4" name="Google Shape;1394;p91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95" name="Google Shape;1395;p91"/>
          <p:cNvGrpSpPr/>
          <p:nvPr/>
        </p:nvGrpSpPr>
        <p:grpSpPr>
          <a:xfrm>
            <a:off x="95305" y="2701821"/>
            <a:ext cx="1469490" cy="1328974"/>
            <a:chOff x="3765022" y="2412112"/>
            <a:chExt cx="1552880" cy="1244358"/>
          </a:xfrm>
        </p:grpSpPr>
        <p:sp>
          <p:nvSpPr>
            <p:cNvPr id="1396" name="Google Shape;1396;p91"/>
            <p:cNvSpPr/>
            <p:nvPr/>
          </p:nvSpPr>
          <p:spPr>
            <a:xfrm>
              <a:off x="4045281" y="2412112"/>
              <a:ext cx="1175400" cy="1002600"/>
            </a:xfrm>
            <a:prstGeom prst="cube">
              <a:avLst>
                <a:gd fmla="val 71848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1"/>
            <p:cNvSpPr txBox="1"/>
            <p:nvPr/>
          </p:nvSpPr>
          <p:spPr>
            <a:xfrm>
              <a:off x="3765022" y="3130425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8" name="Google Shape;1398;p91"/>
            <p:cNvSpPr txBox="1"/>
            <p:nvPr/>
          </p:nvSpPr>
          <p:spPr>
            <a:xfrm>
              <a:off x="4017330" y="3368170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9" name="Google Shape;1399;p91"/>
            <p:cNvSpPr txBox="1"/>
            <p:nvPr/>
          </p:nvSpPr>
          <p:spPr>
            <a:xfrm>
              <a:off x="4816902" y="2940688"/>
              <a:ext cx="5010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00" name="Google Shape;1400;p91"/>
          <p:cNvGrpSpPr/>
          <p:nvPr/>
        </p:nvGrpSpPr>
        <p:grpSpPr>
          <a:xfrm>
            <a:off x="1990011" y="2742450"/>
            <a:ext cx="1345036" cy="1247722"/>
            <a:chOff x="3845547" y="2046495"/>
            <a:chExt cx="1623264" cy="1470330"/>
          </a:xfrm>
        </p:grpSpPr>
        <p:sp>
          <p:nvSpPr>
            <p:cNvPr id="1401" name="Google Shape;1401;p91"/>
            <p:cNvSpPr/>
            <p:nvPr/>
          </p:nvSpPr>
          <p:spPr>
            <a:xfrm>
              <a:off x="4142510" y="2046495"/>
              <a:ext cx="1326300" cy="1162800"/>
            </a:xfrm>
            <a:prstGeom prst="cube">
              <a:avLst>
                <a:gd fmla="val 684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1"/>
            <p:cNvSpPr txBox="1"/>
            <p:nvPr/>
          </p:nvSpPr>
          <p:spPr>
            <a:xfrm>
              <a:off x="3845547" y="2792130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3" name="Google Shape;1403;p91"/>
            <p:cNvSpPr txBox="1"/>
            <p:nvPr/>
          </p:nvSpPr>
          <p:spPr>
            <a:xfrm>
              <a:off x="4155502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4" name="Google Shape;1404;p91"/>
            <p:cNvSpPr txBox="1"/>
            <p:nvPr/>
          </p:nvSpPr>
          <p:spPr>
            <a:xfrm>
              <a:off x="4950954" y="2681143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05" name="Google Shape;1405;p91"/>
          <p:cNvGrpSpPr/>
          <p:nvPr/>
        </p:nvGrpSpPr>
        <p:grpSpPr>
          <a:xfrm>
            <a:off x="3875548" y="2742441"/>
            <a:ext cx="1483469" cy="1247732"/>
            <a:chOff x="3845547" y="2046484"/>
            <a:chExt cx="1790332" cy="1470341"/>
          </a:xfrm>
        </p:grpSpPr>
        <p:sp>
          <p:nvSpPr>
            <p:cNvPr id="1406" name="Google Shape;1406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8" name="Google Shape;1408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9" name="Google Shape;1409;p91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i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2"/>
          <p:cNvSpPr txBox="1"/>
          <p:nvPr>
            <p:ph type="title"/>
          </p:nvPr>
        </p:nvSpPr>
        <p:spPr>
          <a:xfrm>
            <a:off x="311700" y="445025"/>
            <a:ext cx="1827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part3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15698" y="1262141"/>
            <a:ext cx="2463431" cy="2289069"/>
            <a:chOff x="3209073" y="1295591"/>
            <a:chExt cx="2463431" cy="2289069"/>
          </a:xfrm>
        </p:grpSpPr>
        <p:sp>
          <p:nvSpPr>
            <p:cNvPr id="1416" name="Google Shape;1416;p92"/>
            <p:cNvSpPr txBox="1"/>
            <p:nvPr/>
          </p:nvSpPr>
          <p:spPr>
            <a:xfrm>
              <a:off x="4977354" y="2465375"/>
              <a:ext cx="54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1024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7" name="Google Shape;1417;p92"/>
            <p:cNvSpPr txBox="1"/>
            <p:nvPr/>
          </p:nvSpPr>
          <p:spPr>
            <a:xfrm>
              <a:off x="3733289" y="3276860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8" name="Google Shape;1418;p92"/>
            <p:cNvSpPr txBox="1"/>
            <p:nvPr/>
          </p:nvSpPr>
          <p:spPr>
            <a:xfrm>
              <a:off x="3209073" y="2882046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419" name="Google Shape;1419;p92"/>
            <p:cNvGrpSpPr/>
            <p:nvPr/>
          </p:nvGrpSpPr>
          <p:grpSpPr>
            <a:xfrm>
              <a:off x="3471491" y="1295591"/>
              <a:ext cx="2201013" cy="2031450"/>
              <a:chOff x="4748816" y="726891"/>
              <a:chExt cx="2201013" cy="2031450"/>
            </a:xfrm>
          </p:grpSpPr>
          <p:sp>
            <p:nvSpPr>
              <p:cNvPr id="1420" name="Google Shape;1420;p92"/>
              <p:cNvSpPr/>
              <p:nvPr/>
            </p:nvSpPr>
            <p:spPr>
              <a:xfrm>
                <a:off x="5802629" y="72689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92"/>
              <p:cNvSpPr/>
              <p:nvPr/>
            </p:nvSpPr>
            <p:spPr>
              <a:xfrm>
                <a:off x="5459729" y="1083053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2"/>
              <p:cNvSpPr/>
              <p:nvPr/>
            </p:nvSpPr>
            <p:spPr>
              <a:xfrm>
                <a:off x="5100441" y="1417666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2"/>
              <p:cNvSpPr/>
              <p:nvPr/>
            </p:nvSpPr>
            <p:spPr>
              <a:xfrm>
                <a:off x="4748816" y="177164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4" name="Google Shape;1424;p92"/>
          <p:cNvGrpSpPr/>
          <p:nvPr/>
        </p:nvGrpSpPr>
        <p:grpSpPr>
          <a:xfrm>
            <a:off x="4402410" y="2072716"/>
            <a:ext cx="1483469" cy="1247732"/>
            <a:chOff x="3845547" y="2046484"/>
            <a:chExt cx="1790332" cy="1470341"/>
          </a:xfrm>
        </p:grpSpPr>
        <p:sp>
          <p:nvSpPr>
            <p:cNvPr id="1425" name="Google Shape;1425;p92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2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7" name="Google Shape;1427;p92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8" name="Google Shape;1428;p92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29" name="Google Shape;1429;p92"/>
          <p:cNvGrpSpPr/>
          <p:nvPr/>
        </p:nvGrpSpPr>
        <p:grpSpPr>
          <a:xfrm>
            <a:off x="4402410" y="3661699"/>
            <a:ext cx="1483469" cy="1137223"/>
            <a:chOff x="3845547" y="2176708"/>
            <a:chExt cx="1790332" cy="1340117"/>
          </a:xfrm>
        </p:grpSpPr>
        <p:sp>
          <p:nvSpPr>
            <p:cNvPr id="1430" name="Google Shape;1430;p92"/>
            <p:cNvSpPr/>
            <p:nvPr/>
          </p:nvSpPr>
          <p:spPr>
            <a:xfrm>
              <a:off x="4142510" y="2176708"/>
              <a:ext cx="1251300" cy="1032600"/>
            </a:xfrm>
            <a:prstGeom prst="cube">
              <a:avLst>
                <a:gd fmla="val 18134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2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2" name="Google Shape;1432;p92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3" name="Google Shape;1433;p92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9" name="Google Shape;143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3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41" name="Google Shape;1441;p93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442" name="Google Shape;1442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4" name="Google Shape;1444;p93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